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74" r:id="rId2"/>
    <p:sldId id="291" r:id="rId3"/>
    <p:sldId id="293" r:id="rId4"/>
    <p:sldId id="294" r:id="rId5"/>
    <p:sldId id="295" r:id="rId6"/>
    <p:sldId id="296" r:id="rId7"/>
    <p:sldId id="292" r:id="rId8"/>
    <p:sldId id="300" r:id="rId9"/>
    <p:sldId id="301" r:id="rId10"/>
    <p:sldId id="302" r:id="rId11"/>
    <p:sldId id="297" r:id="rId12"/>
    <p:sldId id="303" r:id="rId13"/>
    <p:sldId id="304" r:id="rId14"/>
    <p:sldId id="305" r:id="rId15"/>
    <p:sldId id="298" r:id="rId16"/>
    <p:sldId id="299" r:id="rId17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Kozuka Gothic Pr6N M" panose="020B0700000000000000" pitchFamily="34" charset="-128"/>
      <p:regular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Raleway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865979-C3F6-47D9-8CE4-5872E3270ABC}">
  <a:tblStyle styleId="{92865979-C3F6-47D9-8CE4-5872E3270A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86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03663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12D323E1-6059-37B5-8947-F5152D458A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>
            <a:extLst>
              <a:ext uri="{FF2B5EF4-FFF2-40B4-BE49-F238E27FC236}">
                <a16:creationId xmlns:a16="http://schemas.microsoft.com/office/drawing/2014/main" id="{C38B5BE1-C660-C3D0-62F2-198C1BD958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>
            <a:extLst>
              <a:ext uri="{FF2B5EF4-FFF2-40B4-BE49-F238E27FC236}">
                <a16:creationId xmlns:a16="http://schemas.microsoft.com/office/drawing/2014/main" id="{6BD34F98-793B-8511-BCA6-05BFD8E0B0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9070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DAFC3A05-700F-F02C-A481-885F2C01B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>
            <a:extLst>
              <a:ext uri="{FF2B5EF4-FFF2-40B4-BE49-F238E27FC236}">
                <a16:creationId xmlns:a16="http://schemas.microsoft.com/office/drawing/2014/main" id="{86657A1F-D86D-D8ED-1813-425DA6048D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>
            <a:extLst>
              <a:ext uri="{FF2B5EF4-FFF2-40B4-BE49-F238E27FC236}">
                <a16:creationId xmlns:a16="http://schemas.microsoft.com/office/drawing/2014/main" id="{2AD4005D-ECD7-EC96-650A-835E4425CB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3343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866D8D32-83A2-27FD-D8DD-AE4AF5491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540459206_0_77:notes">
            <a:extLst>
              <a:ext uri="{FF2B5EF4-FFF2-40B4-BE49-F238E27FC236}">
                <a16:creationId xmlns:a16="http://schemas.microsoft.com/office/drawing/2014/main" id="{78E2276A-FDEB-8E97-4710-5A01D53B1F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540459206_0_77:notes">
            <a:extLst>
              <a:ext uri="{FF2B5EF4-FFF2-40B4-BE49-F238E27FC236}">
                <a16:creationId xmlns:a16="http://schemas.microsoft.com/office/drawing/2014/main" id="{933844FF-58AA-CFD4-5AA5-76D8A5C4D2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545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3B3F05A7-1D18-FC07-C51B-ACB0D7D00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>
            <a:extLst>
              <a:ext uri="{FF2B5EF4-FFF2-40B4-BE49-F238E27FC236}">
                <a16:creationId xmlns:a16="http://schemas.microsoft.com/office/drawing/2014/main" id="{18C2AD87-CC70-8017-E1D6-FA78D5C5A3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>
            <a:extLst>
              <a:ext uri="{FF2B5EF4-FFF2-40B4-BE49-F238E27FC236}">
                <a16:creationId xmlns:a16="http://schemas.microsoft.com/office/drawing/2014/main" id="{67B1B244-C2B5-B6D1-1475-14820FD7E5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76853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041A3878-745E-07E8-E3D9-2313C62E0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>
            <a:extLst>
              <a:ext uri="{FF2B5EF4-FFF2-40B4-BE49-F238E27FC236}">
                <a16:creationId xmlns:a16="http://schemas.microsoft.com/office/drawing/2014/main" id="{B79B097D-4543-C954-B6E6-9DDAF8ADD4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>
            <a:extLst>
              <a:ext uri="{FF2B5EF4-FFF2-40B4-BE49-F238E27FC236}">
                <a16:creationId xmlns:a16="http://schemas.microsoft.com/office/drawing/2014/main" id="{BB892EBA-7FC9-2CA2-27A6-F56FE0D486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7514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F49E4CD-6E39-D2C4-FF30-5E5E9CFF8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>
            <a:extLst>
              <a:ext uri="{FF2B5EF4-FFF2-40B4-BE49-F238E27FC236}">
                <a16:creationId xmlns:a16="http://schemas.microsoft.com/office/drawing/2014/main" id="{C3990CC0-A634-CDE7-847E-43ECDBE83C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>
            <a:extLst>
              <a:ext uri="{FF2B5EF4-FFF2-40B4-BE49-F238E27FC236}">
                <a16:creationId xmlns:a16="http://schemas.microsoft.com/office/drawing/2014/main" id="{3B7FD43E-F9FC-11CE-36E2-323AC75283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2889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36ED2C36-E138-3412-2D59-20004C228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>
            <a:extLst>
              <a:ext uri="{FF2B5EF4-FFF2-40B4-BE49-F238E27FC236}">
                <a16:creationId xmlns:a16="http://schemas.microsoft.com/office/drawing/2014/main" id="{68C3CFBC-7761-0EE2-E4BC-0AB8F28B65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>
            <a:extLst>
              <a:ext uri="{FF2B5EF4-FFF2-40B4-BE49-F238E27FC236}">
                <a16:creationId xmlns:a16="http://schemas.microsoft.com/office/drawing/2014/main" id="{A574287D-A526-4C3C-F889-97B5C0C145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8814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540459206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540459206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8527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EF365131-0B3F-FEB2-AACB-1848311EF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>
            <a:extLst>
              <a:ext uri="{FF2B5EF4-FFF2-40B4-BE49-F238E27FC236}">
                <a16:creationId xmlns:a16="http://schemas.microsoft.com/office/drawing/2014/main" id="{66B24F65-1BD4-F39D-7679-3613B0A2C9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>
            <a:extLst>
              <a:ext uri="{FF2B5EF4-FFF2-40B4-BE49-F238E27FC236}">
                <a16:creationId xmlns:a16="http://schemas.microsoft.com/office/drawing/2014/main" id="{F28CFC4B-E97F-60DE-1B0D-01BB12C107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202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AA5D71C5-FD22-5665-6645-737CA012D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>
            <a:extLst>
              <a:ext uri="{FF2B5EF4-FFF2-40B4-BE49-F238E27FC236}">
                <a16:creationId xmlns:a16="http://schemas.microsoft.com/office/drawing/2014/main" id="{D81C0268-66CD-FB22-61E5-01E8E910F3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>
            <a:extLst>
              <a:ext uri="{FF2B5EF4-FFF2-40B4-BE49-F238E27FC236}">
                <a16:creationId xmlns:a16="http://schemas.microsoft.com/office/drawing/2014/main" id="{41F0A376-36AE-4608-B31D-594D886200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401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6D780723-3F2A-849E-1669-77ACCA1F5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>
            <a:extLst>
              <a:ext uri="{FF2B5EF4-FFF2-40B4-BE49-F238E27FC236}">
                <a16:creationId xmlns:a16="http://schemas.microsoft.com/office/drawing/2014/main" id="{5B775048-8151-499D-1A30-AB84F7447F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>
            <a:extLst>
              <a:ext uri="{FF2B5EF4-FFF2-40B4-BE49-F238E27FC236}">
                <a16:creationId xmlns:a16="http://schemas.microsoft.com/office/drawing/2014/main" id="{A39C80CC-76EF-0315-4138-DEF9DA6466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4818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56A43CD9-A634-AA9A-A852-36F9F42014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>
            <a:extLst>
              <a:ext uri="{FF2B5EF4-FFF2-40B4-BE49-F238E27FC236}">
                <a16:creationId xmlns:a16="http://schemas.microsoft.com/office/drawing/2014/main" id="{5E245A3E-39B8-DBF8-F7EB-A4D5A2F1BA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>
            <a:extLst>
              <a:ext uri="{FF2B5EF4-FFF2-40B4-BE49-F238E27FC236}">
                <a16:creationId xmlns:a16="http://schemas.microsoft.com/office/drawing/2014/main" id="{D7BF6858-177F-1E3F-BEFF-C2E5425A02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049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768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18B4AD92-4A8F-4CEC-6E79-7686A96ED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45280fa9_0_0:notes">
            <a:extLst>
              <a:ext uri="{FF2B5EF4-FFF2-40B4-BE49-F238E27FC236}">
                <a16:creationId xmlns:a16="http://schemas.microsoft.com/office/drawing/2014/main" id="{16CE5F93-CC41-5634-6294-12D3E00B7D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45280fa9_0_0:notes">
            <a:extLst>
              <a:ext uri="{FF2B5EF4-FFF2-40B4-BE49-F238E27FC236}">
                <a16:creationId xmlns:a16="http://schemas.microsoft.com/office/drawing/2014/main" id="{05AEC945-983C-A93C-10A7-A343F747F6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2190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2B2F588D-59F2-0125-1371-59DB73F89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540459206_0_77:notes">
            <a:extLst>
              <a:ext uri="{FF2B5EF4-FFF2-40B4-BE49-F238E27FC236}">
                <a16:creationId xmlns:a16="http://schemas.microsoft.com/office/drawing/2014/main" id="{5FF16CE1-3714-68C9-DA4F-79C8AF04C5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540459206_0_77:notes">
            <a:extLst>
              <a:ext uri="{FF2B5EF4-FFF2-40B4-BE49-F238E27FC236}">
                <a16:creationId xmlns:a16="http://schemas.microsoft.com/office/drawing/2014/main" id="{97E042F7-1A1F-7A69-DBC9-527781FEAA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836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41208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Pemrograman Berorientasi Objek (OOP)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Ade Agung Kurniawan, S.Kom, M.Kom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BDC24A-5593-A994-C993-FBAF96EFAB16}"/>
              </a:ext>
            </a:extLst>
          </p:cNvPr>
          <p:cNvPicPr>
            <a:picLocks/>
          </p:cNvPicPr>
          <p:nvPr/>
        </p:nvPicPr>
        <p:blipFill>
          <a:blip r:embed="rId3" cstate="print"/>
          <a:srcRect/>
          <a:stretch/>
        </p:blipFill>
        <p:spPr>
          <a:xfrm>
            <a:off x="281065" y="95124"/>
            <a:ext cx="307270" cy="301828"/>
          </a:xfrm>
          <a:prstGeom prst="rect">
            <a:avLst/>
          </a:prstGeom>
        </p:spPr>
      </p:pic>
      <p:sp>
        <p:nvSpPr>
          <p:cNvPr id="3" name="Google Shape;87;p13">
            <a:extLst>
              <a:ext uri="{FF2B5EF4-FFF2-40B4-BE49-F238E27FC236}">
                <a16:creationId xmlns:a16="http://schemas.microsoft.com/office/drawing/2014/main" id="{E0274025-B957-C5E4-7678-2C828E7D68D6}"/>
              </a:ext>
            </a:extLst>
          </p:cNvPr>
          <p:cNvSpPr txBox="1">
            <a:spLocks/>
          </p:cNvSpPr>
          <p:nvPr/>
        </p:nvSpPr>
        <p:spPr>
          <a:xfrm>
            <a:off x="588335" y="29209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sz="1400">
                <a:solidFill>
                  <a:schemeClr val="accent1">
                    <a:lumMod val="60000"/>
                    <a:lumOff val="40000"/>
                  </a:schemeClr>
                </a:solidFill>
              </a:rPr>
              <a:t>Universitas Muhammadiyah Muara Bungo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A0FB1C-A81C-1633-4E9F-7BD3CC15ED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5389" y="3714100"/>
            <a:ext cx="1962092" cy="1103677"/>
          </a:xfrm>
          <a:prstGeom prst="rect">
            <a:avLst/>
          </a:prstGeom>
        </p:spPr>
      </p:pic>
      <p:sp>
        <p:nvSpPr>
          <p:cNvPr id="6" name="Google Shape;86;p13">
            <a:extLst>
              <a:ext uri="{FF2B5EF4-FFF2-40B4-BE49-F238E27FC236}">
                <a16:creationId xmlns:a16="http://schemas.microsoft.com/office/drawing/2014/main" id="{44E6C8A9-5E5F-58A3-88B3-AB2453ABBED1}"/>
              </a:ext>
            </a:extLst>
          </p:cNvPr>
          <p:cNvSpPr txBox="1">
            <a:spLocks/>
          </p:cNvSpPr>
          <p:nvPr/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Pemrograman Berorientasi Objek (OOP)</a:t>
            </a:r>
          </a:p>
        </p:txBody>
      </p:sp>
      <p:sp>
        <p:nvSpPr>
          <p:cNvPr id="7" name="Google Shape;87;p13">
            <a:extLst>
              <a:ext uri="{FF2B5EF4-FFF2-40B4-BE49-F238E27FC236}">
                <a16:creationId xmlns:a16="http://schemas.microsoft.com/office/drawing/2014/main" id="{F57DA066-2E90-99D0-07A0-731E2597460A}"/>
              </a:ext>
            </a:extLst>
          </p:cNvPr>
          <p:cNvSpPr txBox="1">
            <a:spLocks/>
          </p:cNvSpPr>
          <p:nvPr/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/>
              <a:t>Ade Agung Kurniawan, S.Kom, M.Kom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988FE4-1EC4-ED78-E770-3B5DA593B60C}"/>
              </a:ext>
            </a:extLst>
          </p:cNvPr>
          <p:cNvPicPr>
            <a:picLocks/>
          </p:cNvPicPr>
          <p:nvPr/>
        </p:nvPicPr>
        <p:blipFill>
          <a:blip r:embed="rId3" cstate="print"/>
          <a:srcRect/>
          <a:stretch/>
        </p:blipFill>
        <p:spPr>
          <a:xfrm>
            <a:off x="281065" y="95124"/>
            <a:ext cx="307270" cy="301828"/>
          </a:xfrm>
          <a:prstGeom prst="rect">
            <a:avLst/>
          </a:prstGeom>
        </p:spPr>
      </p:pic>
      <p:sp>
        <p:nvSpPr>
          <p:cNvPr id="9" name="Google Shape;87;p13">
            <a:extLst>
              <a:ext uri="{FF2B5EF4-FFF2-40B4-BE49-F238E27FC236}">
                <a16:creationId xmlns:a16="http://schemas.microsoft.com/office/drawing/2014/main" id="{6537E1A1-1DB9-4FB4-F770-D875E0F74BC5}"/>
              </a:ext>
            </a:extLst>
          </p:cNvPr>
          <p:cNvSpPr txBox="1">
            <a:spLocks/>
          </p:cNvSpPr>
          <p:nvPr/>
        </p:nvSpPr>
        <p:spPr>
          <a:xfrm>
            <a:off x="588335" y="29209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sz="1400">
                <a:solidFill>
                  <a:schemeClr val="accent1">
                    <a:lumMod val="60000"/>
                    <a:lumOff val="40000"/>
                  </a:schemeClr>
                </a:solidFill>
              </a:rPr>
              <a:t>Universitas Muhammadiyah Muara Bungo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176DF9-F0DC-6FDD-7969-F70C10C511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5389" y="3714100"/>
            <a:ext cx="1962092" cy="11036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6E9C1F-08C6-A26A-C4CE-E0B5645FBEE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 r="1111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Google Shape;86;p13">
            <a:extLst>
              <a:ext uri="{FF2B5EF4-FFF2-40B4-BE49-F238E27FC236}">
                <a16:creationId xmlns:a16="http://schemas.microsoft.com/office/drawing/2014/main" id="{D5ADBD31-F8C1-6F99-63CF-230E97EC79B5}"/>
              </a:ext>
            </a:extLst>
          </p:cNvPr>
          <p:cNvSpPr txBox="1">
            <a:spLocks/>
          </p:cNvSpPr>
          <p:nvPr/>
        </p:nvSpPr>
        <p:spPr>
          <a:xfrm>
            <a:off x="722919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>
                <a:solidFill>
                  <a:schemeClr val="bg1"/>
                </a:solidFill>
                <a:latin typeface="Kozuka Gothic Pr6N M" panose="020B0700000000000000" pitchFamily="34" charset="-128"/>
                <a:ea typeface="Kozuka Gothic Pr6N M" panose="020B0700000000000000" pitchFamily="34" charset="-128"/>
              </a:rPr>
              <a:t>Pemrograman Berorientasi Objek (OOP)</a:t>
            </a:r>
          </a:p>
        </p:txBody>
      </p:sp>
      <p:sp>
        <p:nvSpPr>
          <p:cNvPr id="13" name="Google Shape;87;p13">
            <a:extLst>
              <a:ext uri="{FF2B5EF4-FFF2-40B4-BE49-F238E27FC236}">
                <a16:creationId xmlns:a16="http://schemas.microsoft.com/office/drawing/2014/main" id="{57EBFED0-6612-980F-BC39-72B79E25E1FD}"/>
              </a:ext>
            </a:extLst>
          </p:cNvPr>
          <p:cNvSpPr txBox="1">
            <a:spLocks/>
          </p:cNvSpPr>
          <p:nvPr/>
        </p:nvSpPr>
        <p:spPr>
          <a:xfrm>
            <a:off x="726273" y="2881315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>
                <a:solidFill>
                  <a:schemeClr val="bg1"/>
                </a:solidFill>
              </a:rPr>
              <a:t>Ade Agung Kurniawan, S.Kom, M.Kom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E959BE3-690A-DFD5-5704-391B0E0DEBFD}"/>
              </a:ext>
            </a:extLst>
          </p:cNvPr>
          <p:cNvPicPr>
            <a:picLocks/>
          </p:cNvPicPr>
          <p:nvPr/>
        </p:nvPicPr>
        <p:blipFill>
          <a:blip r:embed="rId3" cstate="print"/>
          <a:srcRect/>
          <a:stretch/>
        </p:blipFill>
        <p:spPr>
          <a:xfrm>
            <a:off x="135453" y="4721986"/>
            <a:ext cx="307270" cy="3018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747A3F-4E40-15D6-604F-FD9A26681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1566" y="3739191"/>
            <a:ext cx="2175157" cy="1223526"/>
          </a:xfrm>
          <a:prstGeom prst="rect">
            <a:avLst/>
          </a:prstGeom>
        </p:spPr>
      </p:pic>
      <p:sp>
        <p:nvSpPr>
          <p:cNvPr id="16" name="Google Shape;87;p13">
            <a:extLst>
              <a:ext uri="{FF2B5EF4-FFF2-40B4-BE49-F238E27FC236}">
                <a16:creationId xmlns:a16="http://schemas.microsoft.com/office/drawing/2014/main" id="{577C1B73-104F-87AE-BD16-B33D20D073C8}"/>
              </a:ext>
            </a:extLst>
          </p:cNvPr>
          <p:cNvSpPr txBox="1">
            <a:spLocks/>
          </p:cNvSpPr>
          <p:nvPr/>
        </p:nvSpPr>
        <p:spPr>
          <a:xfrm>
            <a:off x="442723" y="4687309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sz="1200">
                <a:solidFill>
                  <a:schemeClr val="bg1"/>
                </a:solidFill>
              </a:rPr>
              <a:t>Universitas Muhammadiyah Muara Bungo</a:t>
            </a:r>
          </a:p>
        </p:txBody>
      </p:sp>
    </p:spTree>
    <p:extLst>
      <p:ext uri="{BB962C8B-B14F-4D97-AF65-F5344CB8AC3E}">
        <p14:creationId xmlns:p14="http://schemas.microsoft.com/office/powerpoint/2010/main" val="4114583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98EB8FEA-F9A3-E778-1FBF-B7E9FBCF7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567EF1E5-8614-D124-34FC-A81DC33A56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Penamaan Sebuah Method</a:t>
            </a:r>
            <a:endParaRPr/>
          </a:p>
        </p:txBody>
      </p:sp>
      <p:sp>
        <p:nvSpPr>
          <p:cNvPr id="2" name="Google Shape;106;p16">
            <a:extLst>
              <a:ext uri="{FF2B5EF4-FFF2-40B4-BE49-F238E27FC236}">
                <a16:creationId xmlns:a16="http://schemas.microsoft.com/office/drawing/2014/main" id="{743D9F1C-8819-0E94-C11F-510AD5A60E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8813" y="2074863"/>
            <a:ext cx="7894637" cy="2262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Saat menentukan method, bahwa nama methode harus berupa kata kerja dan dimulai dengan huruf kecil.</a:t>
            </a:r>
          </a:p>
          <a:p>
            <a:r>
              <a:rPr lang="en-US"/>
              <a:t>Contoh penamaan metode yang benar: </a:t>
            </a:r>
            <a:r>
              <a:rPr lang="en-US">
                <a:solidFill>
                  <a:schemeClr val="tx1">
                    <a:lumMod val="75000"/>
                  </a:schemeClr>
                </a:solidFill>
              </a:rPr>
              <a:t>Void </a:t>
            </a:r>
            <a:r>
              <a:rPr lang="en-US">
                <a:solidFill>
                  <a:schemeClr val="accent3">
                    <a:lumMod val="75000"/>
                  </a:schemeClr>
                </a:solidFill>
              </a:rPr>
              <a:t>hitungLuas(), ambilData(), tampilkanHasil()</a:t>
            </a:r>
          </a:p>
        </p:txBody>
      </p:sp>
    </p:spTree>
    <p:extLst>
      <p:ext uri="{BB962C8B-B14F-4D97-AF65-F5344CB8AC3E}">
        <p14:creationId xmlns:p14="http://schemas.microsoft.com/office/powerpoint/2010/main" val="3349085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6B7CC6BA-CCD8-5BA2-2CF5-F895E27A2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0CC541BD-00C6-C3F8-44B1-FA8C8CBD3E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Contoh</a:t>
            </a: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52C237-57A0-87C2-4035-04E8C0755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488" y="2040095"/>
            <a:ext cx="8152081" cy="93702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31D8C83-E428-A2A3-54F3-522C6BA4D774}"/>
              </a:ext>
            </a:extLst>
          </p:cNvPr>
          <p:cNvCxnSpPr>
            <a:cxnSpLocks/>
          </p:cNvCxnSpPr>
          <p:nvPr/>
        </p:nvCxnSpPr>
        <p:spPr>
          <a:xfrm flipV="1">
            <a:off x="1183640" y="2805221"/>
            <a:ext cx="894080" cy="716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813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5D1641F1-FF6C-E72B-96DC-F05E18D69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>
            <a:extLst>
              <a:ext uri="{FF2B5EF4-FFF2-40B4-BE49-F238E27FC236}">
                <a16:creationId xmlns:a16="http://schemas.microsoft.com/office/drawing/2014/main" id="{8204A63B-FA82-BB5E-011D-9F2B6B020E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800" y="1542189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b="1" i="0">
                <a:solidFill>
                  <a:schemeClr val="bg1"/>
                </a:solidFill>
                <a:effectLst/>
                <a:latin typeface="-apple-system"/>
              </a:rPr>
              <a:t>Method Accessor dan Mutator</a:t>
            </a:r>
            <a:r>
              <a:rPr lang="en-ID" b="0" i="0">
                <a:solidFill>
                  <a:schemeClr val="bg1"/>
                </a:solidFill>
                <a:effectLst/>
                <a:latin typeface="-apple-system"/>
              </a:rPr>
              <a:t>:</a:t>
            </a:r>
            <a:endParaRPr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11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5934F279-C365-8D19-C76A-66BE37E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A42A287A-2F2D-3857-0889-24BBBE2265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Method Accesor &amp; Mutator</a:t>
            </a:r>
            <a:endParaRPr/>
          </a:p>
        </p:txBody>
      </p:sp>
      <p:sp>
        <p:nvSpPr>
          <p:cNvPr id="2" name="Google Shape;106;p16">
            <a:extLst>
              <a:ext uri="{FF2B5EF4-FFF2-40B4-BE49-F238E27FC236}">
                <a16:creationId xmlns:a16="http://schemas.microsoft.com/office/drawing/2014/main" id="{D37B2745-C719-ACDA-F457-B565680F6E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8813" y="2074863"/>
            <a:ext cx="7894637" cy="2262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>
                <a:solidFill>
                  <a:schemeClr val="bg2">
                    <a:lumMod val="75000"/>
                    <a:lumOff val="25000"/>
                  </a:schemeClr>
                </a:solidFill>
              </a:rPr>
              <a:t>Accessor Method: Mengambil nilai dari atribut. </a:t>
            </a:r>
          </a:p>
          <a:p>
            <a:pPr marL="146050" indent="0">
              <a:buNone/>
            </a:pPr>
            <a:r>
              <a:rPr lang="en-US">
                <a:solidFill>
                  <a:schemeClr val="bg2">
                    <a:lumMod val="75000"/>
                    <a:lumOff val="25000"/>
                  </a:schemeClr>
                </a:solidFill>
              </a:rPr>
              <a:t>       Contoh: getNama(), getUsia()</a:t>
            </a:r>
          </a:p>
          <a:p>
            <a:pPr marL="146050" indent="0">
              <a:buNone/>
            </a:pPr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  <a:p>
            <a:r>
              <a:rPr lang="en-US">
                <a:solidFill>
                  <a:schemeClr val="bg2">
                    <a:lumMod val="75000"/>
                    <a:lumOff val="25000"/>
                  </a:schemeClr>
                </a:solidFill>
              </a:rPr>
              <a:t>Mutator Method: Mengubah nilai atribut. </a:t>
            </a:r>
          </a:p>
          <a:p>
            <a:pPr marL="146050" indent="0">
              <a:buNone/>
            </a:pPr>
            <a:r>
              <a:rPr lang="en-US">
                <a:solidFill>
                  <a:schemeClr val="bg2">
                    <a:lumMod val="75000"/>
                    <a:lumOff val="25000"/>
                  </a:schemeClr>
                </a:solidFill>
              </a:rPr>
              <a:t>       Contoh: setNama(), setUsia().</a:t>
            </a:r>
          </a:p>
        </p:txBody>
      </p:sp>
    </p:spTree>
    <p:extLst>
      <p:ext uri="{BB962C8B-B14F-4D97-AF65-F5344CB8AC3E}">
        <p14:creationId xmlns:p14="http://schemas.microsoft.com/office/powerpoint/2010/main" val="1523784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8513050D-CD3B-7B5E-512F-9DDAF3EEC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1FE5666C-D592-527C-30E0-8CF5E4D5AB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4757" y="-17692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Contoh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098434-220F-A6B9-6991-2FB576D2C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2" y="596655"/>
            <a:ext cx="5571460" cy="3567960"/>
          </a:xfrm>
          <a:prstGeom prst="rect">
            <a:avLst/>
          </a:prstGeom>
        </p:spPr>
      </p:pic>
      <p:sp>
        <p:nvSpPr>
          <p:cNvPr id="4" name="Google Shape;106;p16">
            <a:extLst>
              <a:ext uri="{FF2B5EF4-FFF2-40B4-BE49-F238E27FC236}">
                <a16:creationId xmlns:a16="http://schemas.microsoft.com/office/drawing/2014/main" id="{3A977164-50D9-803B-FF1A-AEFAE7D490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8952" y="4243763"/>
            <a:ext cx="8152034" cy="303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>
                <a:solidFill>
                  <a:schemeClr val="bg2">
                    <a:lumMod val="75000"/>
                    <a:lumOff val="25000"/>
                  </a:schemeClr>
                </a:solidFill>
              </a:rPr>
              <a:t>Latihan Penggunaan Accesor &amp; Mutator</a:t>
            </a:r>
          </a:p>
          <a:p>
            <a:r>
              <a:rPr lang="en-US">
                <a:solidFill>
                  <a:schemeClr val="bg2">
                    <a:lumMod val="75000"/>
                    <a:lumOff val="25000"/>
                  </a:schemeClr>
                </a:solidFill>
              </a:rPr>
              <a:t>Buatlah class mahasiswa.java gunakan getter dan setter untuk mengubah dan menjalankan nilai</a:t>
            </a:r>
          </a:p>
        </p:txBody>
      </p:sp>
    </p:spTree>
    <p:extLst>
      <p:ext uri="{BB962C8B-B14F-4D97-AF65-F5344CB8AC3E}">
        <p14:creationId xmlns:p14="http://schemas.microsoft.com/office/powerpoint/2010/main" val="893092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5D3F6FAE-AC35-38C4-D01E-BD12738A9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61995300-DCB6-CA66-ACD4-A88DEA13F9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Latihan2.java</a:t>
            </a:r>
            <a:endParaRPr/>
          </a:p>
        </p:txBody>
      </p:sp>
      <p:sp>
        <p:nvSpPr>
          <p:cNvPr id="2" name="Google Shape;106;p16">
            <a:extLst>
              <a:ext uri="{FF2B5EF4-FFF2-40B4-BE49-F238E27FC236}">
                <a16:creationId xmlns:a16="http://schemas.microsoft.com/office/drawing/2014/main" id="{DEA37FF9-B3D5-6DE7-6135-A77D9BAB9C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8566" y="2075513"/>
            <a:ext cx="7894121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Buatlah class car.java, tambahkan method injakgas dan speed, kemudian tampilkan (</a:t>
            </a:r>
            <a:r>
              <a:rPr lang="en-ID" b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"Mobil saya melaju dengan kecapatan tinggi!“) dan </a:t>
            </a:r>
            <a:r>
              <a:rPr lang="en-ID" b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"Max speed adalah: " + </a:t>
            </a:r>
            <a:r>
              <a:rPr lang="en-ID" b="0" i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maxKecepatan</a:t>
            </a:r>
            <a:r>
              <a:rPr lang="en-ID" b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+ "Km/Jam"</a:t>
            </a:r>
          </a:p>
          <a:p>
            <a:r>
              <a:rPr lang="en-ID" b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Panggil dan jalankan method tersebut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401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83A053F6-8AC8-1AEB-D638-1E5EA99BE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7B60100E-ACDE-18A1-19C6-E209DEDD38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Latihan2.java</a:t>
            </a:r>
            <a:endParaRPr/>
          </a:p>
        </p:txBody>
      </p:sp>
      <p:sp>
        <p:nvSpPr>
          <p:cNvPr id="2" name="Google Shape;106;p16">
            <a:extLst>
              <a:ext uri="{FF2B5EF4-FFF2-40B4-BE49-F238E27FC236}">
                <a16:creationId xmlns:a16="http://schemas.microsoft.com/office/drawing/2014/main" id="{511906F9-0961-85B6-9EEC-41C3F2276B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8566" y="2075513"/>
            <a:ext cx="7894121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>
                <a:solidFill>
                  <a:schemeClr val="bg2"/>
                </a:solidFill>
                <a:latin typeface="Consolas" panose="020B0609020204030204" pitchFamily="49" charset="0"/>
              </a:rPr>
              <a:t>Buatlah class Main.java tambahkan variable :</a:t>
            </a:r>
          </a:p>
          <a:p>
            <a:pPr marL="146050" indent="0">
              <a:buNone/>
            </a:pPr>
            <a:r>
              <a:rPr lang="en-ID" b="0" i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D" b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x = 5;</a:t>
            </a:r>
          </a:p>
          <a:p>
            <a:pPr marL="146050" indent="0">
              <a:buNone/>
            </a:pPr>
            <a:r>
              <a:rPr lang="en-ID" b="0" i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D" b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xy= 100;</a:t>
            </a:r>
          </a:p>
          <a:p>
            <a:pPr marL="146050" indent="0">
              <a:buNone/>
            </a:pPr>
            <a:r>
              <a:rPr lang="en-ID" b="0" i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ID" b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xyz= 1500;</a:t>
            </a:r>
          </a:p>
          <a:p>
            <a:r>
              <a:rPr lang="en-ID">
                <a:solidFill>
                  <a:schemeClr val="bg2"/>
                </a:solidFill>
                <a:latin typeface="Consolas" panose="020B0609020204030204" pitchFamily="49" charset="0"/>
              </a:rPr>
              <a:t>Selanjutnya buat class SecondApp.java buat objek baru dan panggil objek tersebut dari nilai variable dari class Main.java</a:t>
            </a:r>
            <a:endParaRPr lang="en-ID" b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pPr marL="14605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594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727800" y="1542189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Penggunaan Method Pada OOP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22798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E232190B-154A-826E-D0E9-96CFA63CF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4AAB1438-BB90-0E26-9BBF-6A14CFE919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Method OOP</a:t>
            </a:r>
            <a:endParaRPr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BECA978C-75D1-8597-9A33-85FA4878A7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8566" y="2075513"/>
            <a:ext cx="7894121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ID" b="1" i="0">
                <a:solidFill>
                  <a:srgbClr val="111111"/>
                </a:solidFill>
                <a:effectLst/>
                <a:latin typeface="-apple-system"/>
              </a:rPr>
              <a:t>Method</a:t>
            </a: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 dalam </a:t>
            </a:r>
            <a:r>
              <a:rPr lang="en-ID" b="1" i="0">
                <a:solidFill>
                  <a:srgbClr val="111111"/>
                </a:solidFill>
                <a:effectLst/>
                <a:latin typeface="-apple-system"/>
              </a:rPr>
              <a:t>Object-Oriented Programming (OOP)</a:t>
            </a: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 adalah tindakan atau operasi yang dapat dilakukan di dalam sebuah </a:t>
            </a:r>
            <a:r>
              <a:rPr lang="en-ID" b="1" i="0">
                <a:solidFill>
                  <a:srgbClr val="111111"/>
                </a:solidFill>
                <a:effectLst/>
                <a:latin typeface="-apple-system"/>
              </a:rPr>
              <a:t>class</a:t>
            </a: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. Jika kita menggunakan analogi dengan </a:t>
            </a:r>
            <a:r>
              <a:rPr lang="en-ID" b="1" i="0">
                <a:solidFill>
                  <a:srgbClr val="111111"/>
                </a:solidFill>
                <a:effectLst/>
                <a:latin typeface="-apple-system"/>
              </a:rPr>
              <a:t>class Laptop</a:t>
            </a: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, maka contoh method bisa berupa menghidupkan laptop, mematikan laptop, atau mengganti cover laptop. Dalam dasarnya, method adalah </a:t>
            </a:r>
            <a:r>
              <a:rPr lang="en-ID" b="1" i="0">
                <a:solidFill>
                  <a:srgbClr val="111111"/>
                </a:solidFill>
                <a:effectLst/>
                <a:latin typeface="-apple-system"/>
              </a:rPr>
              <a:t>fungsi</a:t>
            </a: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 yang berada di dalam sebuah class.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951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EEBA9729-C321-2CA2-EF09-2FFEEBF24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D075E252-4C09-7F8C-9336-110838D4E8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Definis Method</a:t>
            </a:r>
            <a:endParaRPr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0CB040F9-F8B4-BCB5-FADE-461CE0C00A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8566" y="2075513"/>
            <a:ext cx="7894121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Method adalah kumpulan program yang memiliki </a:t>
            </a:r>
            <a:r>
              <a:rPr lang="en-ID" b="1" i="0">
                <a:solidFill>
                  <a:srgbClr val="111111"/>
                </a:solidFill>
                <a:effectLst/>
                <a:latin typeface="-apple-system"/>
              </a:rPr>
              <a:t>nama</a:t>
            </a: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Method memungkinkan programmer untuk memecah program menjadi bagian-bagian yang lebih kecil sehingga lebih kompleks dan dapat digunakan berulang-ulang.</a:t>
            </a:r>
          </a:p>
          <a:p>
            <a:pPr marL="14605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50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8BD4F076-B9C4-F676-96F7-491CBF3A7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3F56884E-BE89-B00D-F442-15CEE864BD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Penulisan Method</a:t>
            </a:r>
            <a:endParaRPr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BF7738F4-1769-4C54-AB96-30AA45981E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8566" y="2075513"/>
            <a:ext cx="7894121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Penulisan method dalam bahasa Java sama seperti penulisan </a:t>
            </a:r>
            <a:r>
              <a:rPr lang="en-ID" b="1" i="0">
                <a:solidFill>
                  <a:srgbClr val="111111"/>
                </a:solidFill>
                <a:effectLst/>
                <a:latin typeface="-apple-system"/>
              </a:rPr>
              <a:t>fungsi</a:t>
            </a: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Nama method harus diawali dengan huruf kecil dan mengikuti aturan penamaan variabel di Java.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Contoh penulisan method dalam bahasa Java: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D">
              <a:solidFill>
                <a:srgbClr val="111111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Void </a:t>
            </a:r>
            <a:r>
              <a:rPr lang="en-ID" b="0" i="0">
                <a:solidFill>
                  <a:srgbClr val="FF0000"/>
                </a:solidFill>
                <a:effectLst/>
                <a:latin typeface="-apple-system"/>
              </a:rPr>
              <a:t>matikanLaptop</a:t>
            </a: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 ()</a:t>
            </a:r>
          </a:p>
          <a:p>
            <a:pPr marL="14605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950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A502C84E-5292-4896-7A46-F9C7CA06C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C3158C52-35A5-F552-6AB5-F0A4022F33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Penulisan Method</a:t>
            </a:r>
            <a:endParaRPr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749B1A30-110B-225B-5491-7EC16D42AA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8566" y="2075513"/>
            <a:ext cx="7894121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/>
              <a:t>class Laptop {</a:t>
            </a:r>
          </a:p>
          <a:p>
            <a:pPr marL="146050" indent="0">
              <a:buNone/>
            </a:pPr>
            <a:r>
              <a:rPr lang="en-US"/>
              <a:t>    // ...</a:t>
            </a:r>
          </a:p>
          <a:p>
            <a:pPr marL="146050" indent="0">
              <a:buNone/>
            </a:pPr>
            <a:r>
              <a:rPr lang="en-US"/>
              <a:t>    void </a:t>
            </a:r>
            <a:r>
              <a:rPr lang="en-US">
                <a:solidFill>
                  <a:schemeClr val="accent6">
                    <a:lumMod val="50000"/>
                  </a:schemeClr>
                </a:solidFill>
              </a:rPr>
              <a:t>hidupkanLaptop</a:t>
            </a:r>
            <a:r>
              <a:rPr lang="en-US"/>
              <a:t>() {</a:t>
            </a:r>
          </a:p>
          <a:p>
            <a:pPr marL="146050" indent="0">
              <a:buNone/>
            </a:pPr>
            <a:r>
              <a:rPr lang="en-US"/>
              <a:t>        // Implementasi menghidupkan laptop</a:t>
            </a:r>
          </a:p>
          <a:p>
            <a:pPr marL="146050" indent="0">
              <a:buNone/>
            </a:pPr>
            <a:r>
              <a:rPr lang="en-US"/>
              <a:t>    }</a:t>
            </a:r>
          </a:p>
          <a:p>
            <a:pPr marL="146050" indent="0">
              <a:buNone/>
            </a:pPr>
            <a:r>
              <a:rPr lang="en-US"/>
              <a:t>    // ...</a:t>
            </a:r>
          </a:p>
          <a:p>
            <a:pPr marL="146050" indent="0">
              <a:buNone/>
            </a:pPr>
            <a:r>
              <a:rPr lang="en-US"/>
              <a:t>}</a:t>
            </a:r>
          </a:p>
          <a:p>
            <a:pPr marL="14605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31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Penggunaan Method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658566" y="2075513"/>
            <a:ext cx="7894121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ID"/>
              <a:t>Selain menambahkan field, kita juga bisa menambahkan method ke object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ID"/>
              <a:t>Cara dengan mendeklarasikan method tersebut di dalam block class</a:t>
            </a:r>
          </a:p>
          <a:p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Method digunakan untuk melakukan </a:t>
            </a:r>
            <a:r>
              <a:rPr lang="en-ID" b="1" i="0">
                <a:solidFill>
                  <a:srgbClr val="111111"/>
                </a:solidFill>
                <a:effectLst/>
                <a:latin typeface="-apple-system"/>
              </a:rPr>
              <a:t>tindakan tertentu</a:t>
            </a:r>
            <a:r>
              <a:rPr lang="en-ID" b="0" i="0">
                <a:solidFill>
                  <a:srgbClr val="111111"/>
                </a:solidFill>
                <a:effectLst/>
                <a:latin typeface="-apple-system"/>
              </a:rPr>
              <a:t> terhadap objek yang merupakan hasil cetakan dari class.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7E0C5918-80B0-5E0B-2189-2B713A774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C1EED2AE-37E2-8EB2-BD26-D3256B19EF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Penjelasan Method Lainnya</a:t>
            </a:r>
            <a:endParaRPr/>
          </a:p>
        </p:txBody>
      </p:sp>
      <p:sp>
        <p:nvSpPr>
          <p:cNvPr id="2" name="Google Shape;106;p16">
            <a:extLst>
              <a:ext uri="{FF2B5EF4-FFF2-40B4-BE49-F238E27FC236}">
                <a16:creationId xmlns:a16="http://schemas.microsoft.com/office/drawing/2014/main" id="{8E3B5C2E-6ADA-B471-33CF-EDCE26D92F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8813" y="2074863"/>
            <a:ext cx="7894637" cy="2262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Method adalah sekumpulan kode atau pernyataan yang dikelompokkan bersama untuk melakukan tugas atau operasi tertentu. </a:t>
            </a:r>
          </a:p>
          <a:p>
            <a:r>
              <a:rPr lang="en-US"/>
              <a:t>Method memungkinkan kita untuk menggunakan kembali kode, kita menulis kode sekali dan menggunakannya berkali-kali. </a:t>
            </a:r>
          </a:p>
          <a:p>
            <a:r>
              <a:rPr lang="en-US"/>
              <a:t>Dalam Java, method juga dikenal sebagai fungsi. </a:t>
            </a:r>
          </a:p>
          <a:p>
            <a:r>
              <a:rPr lang="en-US"/>
              <a:t>Method dijalankan hanya ketika kita memanggilnya</a:t>
            </a:r>
          </a:p>
        </p:txBody>
      </p:sp>
    </p:spTree>
    <p:extLst>
      <p:ext uri="{BB962C8B-B14F-4D97-AF65-F5344CB8AC3E}">
        <p14:creationId xmlns:p14="http://schemas.microsoft.com/office/powerpoint/2010/main" val="2616561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7FFE7FD3-3825-535A-09DA-5B5BF5463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>
            <a:extLst>
              <a:ext uri="{FF2B5EF4-FFF2-40B4-BE49-F238E27FC236}">
                <a16:creationId xmlns:a16="http://schemas.microsoft.com/office/drawing/2014/main" id="{10792A6C-8CE4-EB97-67E9-104877E179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800" y="1542189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Penamaan Sebuah Method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50101536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1295</TotalTime>
  <Words>490</Words>
  <Application>Microsoft Office PowerPoint</Application>
  <PresentationFormat>On-screen Show (16:9)</PresentationFormat>
  <Paragraphs>62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-apple-system</vt:lpstr>
      <vt:lpstr>Lato</vt:lpstr>
      <vt:lpstr>Kozuka Gothic Pr6N M</vt:lpstr>
      <vt:lpstr>Arial</vt:lpstr>
      <vt:lpstr>Consolas</vt:lpstr>
      <vt:lpstr>Raleway</vt:lpstr>
      <vt:lpstr>Streamline</vt:lpstr>
      <vt:lpstr>Pemrograman Berorientasi Objek (OOP)</vt:lpstr>
      <vt:lpstr>Penggunaan Method Pada OOP</vt:lpstr>
      <vt:lpstr>Method OOP</vt:lpstr>
      <vt:lpstr>Definis Method</vt:lpstr>
      <vt:lpstr>Penulisan Method</vt:lpstr>
      <vt:lpstr>Penulisan Method</vt:lpstr>
      <vt:lpstr>Penggunaan Method</vt:lpstr>
      <vt:lpstr>Penjelasan Method Lainnya</vt:lpstr>
      <vt:lpstr>Penamaan Sebuah Method</vt:lpstr>
      <vt:lpstr>Penamaan Sebuah Method</vt:lpstr>
      <vt:lpstr>Contoh</vt:lpstr>
      <vt:lpstr>Method Accessor dan Mutator:</vt:lpstr>
      <vt:lpstr>Method Accesor &amp; Mutator</vt:lpstr>
      <vt:lpstr>Contoh</vt:lpstr>
      <vt:lpstr>Latihan2.java</vt:lpstr>
      <vt:lpstr>Latihan2.java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Object Oriented Programming</dc:title>
  <cp:lastModifiedBy>Ade Agung Kurniawan</cp:lastModifiedBy>
  <cp:revision>25</cp:revision>
  <dcterms:modified xsi:type="dcterms:W3CDTF">2024-03-05T08:25:43Z</dcterms:modified>
</cp:coreProperties>
</file>